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57" r:id="rId3"/>
    <p:sldId id="260" r:id="rId4"/>
    <p:sldId id="261" r:id="rId5"/>
    <p:sldId id="267" r:id="rId6"/>
    <p:sldId id="269" r:id="rId7"/>
    <p:sldId id="258" r:id="rId8"/>
    <p:sldId id="262" r:id="rId9"/>
    <p:sldId id="263" r:id="rId10"/>
    <p:sldId id="272" r:id="rId11"/>
    <p:sldId id="264" r:id="rId12"/>
    <p:sldId id="265" r:id="rId13"/>
    <p:sldId id="266" r:id="rId14"/>
    <p:sldId id="268" r:id="rId15"/>
    <p:sldId id="259" r:id="rId16"/>
    <p:sldId id="274" r:id="rId17"/>
    <p:sldId id="275"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740" y="-12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0DDF87-8B61-4248-ADD1-0CC21C687228}" type="datetimeFigureOut">
              <a:rPr lang="en-US" smtClean="0"/>
              <a:pPr/>
              <a:t>8/2/2017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66B936-F6C6-49E8-B77F-2C1881A08A75}" type="slidenum">
              <a:rPr lang="en-US" smtClean="0"/>
              <a:pPr/>
              <a:t>‹#›</a:t>
            </a:fld>
            <a:endParaRPr lang="en-US"/>
          </a:p>
        </p:txBody>
      </p:sp>
    </p:spTree>
    <p:extLst>
      <p:ext uri="{BB962C8B-B14F-4D97-AF65-F5344CB8AC3E}">
        <p14:creationId xmlns:p14="http://schemas.microsoft.com/office/powerpoint/2010/main" val="2508120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DDEA0-DD71-4E71-BDE0-EA6E2C08E882}" type="datetimeFigureOut">
              <a:rPr lang="en-US" smtClean="0"/>
              <a:pPr/>
              <a:t>8/2/2017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E63A30-36C4-46CB-91AD-FFEE64D8A609}" type="slidenum">
              <a:rPr lang="en-US" smtClean="0"/>
              <a:pPr/>
              <a:t>‹#›</a:t>
            </a:fld>
            <a:endParaRPr lang="en-US"/>
          </a:p>
        </p:txBody>
      </p:sp>
    </p:spTree>
    <p:extLst>
      <p:ext uri="{BB962C8B-B14F-4D97-AF65-F5344CB8AC3E}">
        <p14:creationId xmlns:p14="http://schemas.microsoft.com/office/powerpoint/2010/main" val="405076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9E63A30-36C4-46CB-91AD-FFEE64D8A609}"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E63A30-36C4-46CB-91AD-FFEE64D8A609}"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E63A30-36C4-46CB-91AD-FFEE64D8A609}"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E63A30-36C4-46CB-91AD-FFEE64D8A60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7B97233-6106-44B7-A188-17C3474CAD4E}" type="datetimeFigureOut">
              <a:rPr lang="en-US" smtClean="0"/>
              <a:pPr/>
              <a:t>8/2/2017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1267B9D-FA0D-4506-AF5D-B4E94D5CC19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B97233-6106-44B7-A188-17C3474CAD4E}" type="datetimeFigureOut">
              <a:rPr lang="en-US" smtClean="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267B9D-FA0D-4506-AF5D-B4E94D5CC1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B97233-6106-44B7-A188-17C3474CAD4E}" type="datetimeFigureOut">
              <a:rPr lang="en-US" smtClean="0"/>
              <a:pPr/>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267B9D-FA0D-4506-AF5D-B4E94D5CC19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7B97233-6106-44B7-A188-17C3474CAD4E}" type="datetimeFigureOut">
              <a:rPr lang="en-US" smtClean="0"/>
              <a:pPr/>
              <a:t>8/2/2017</a:t>
            </a:fld>
            <a:endParaRPr lang="en-US" dirty="0"/>
          </a:p>
        </p:txBody>
      </p:sp>
      <p:sp>
        <p:nvSpPr>
          <p:cNvPr id="9" name="Slide Number Placeholder 8"/>
          <p:cNvSpPr>
            <a:spLocks noGrp="1"/>
          </p:cNvSpPr>
          <p:nvPr>
            <p:ph type="sldNum" sz="quarter" idx="15"/>
          </p:nvPr>
        </p:nvSpPr>
        <p:spPr/>
        <p:txBody>
          <a:bodyPr rtlCol="0"/>
          <a:lstStyle/>
          <a:p>
            <a:fld id="{F1267B9D-FA0D-4506-AF5D-B4E94D5CC199}"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7B97233-6106-44B7-A188-17C3474CAD4E}" type="datetimeFigureOut">
              <a:rPr lang="en-US" smtClean="0"/>
              <a:pPr/>
              <a:t>8/2/2017</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1267B9D-FA0D-4506-AF5D-B4E94D5CC19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7B97233-6106-44B7-A188-17C3474CAD4E}" type="datetimeFigureOut">
              <a:rPr lang="en-US" smtClean="0"/>
              <a:pPr/>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267B9D-FA0D-4506-AF5D-B4E94D5CC199}"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7B97233-6106-44B7-A188-17C3474CAD4E}" type="datetimeFigureOut">
              <a:rPr lang="en-US" smtClean="0"/>
              <a:pPr/>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267B9D-FA0D-4506-AF5D-B4E94D5CC199}"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7B97233-6106-44B7-A188-17C3474CAD4E}" type="datetimeFigureOut">
              <a:rPr lang="en-US" smtClean="0"/>
              <a:pPr/>
              <a:t>8/2/2017</a:t>
            </a:fld>
            <a:endParaRPr lang="en-US" dirty="0"/>
          </a:p>
        </p:txBody>
      </p:sp>
      <p:sp>
        <p:nvSpPr>
          <p:cNvPr id="7" name="Slide Number Placeholder 6"/>
          <p:cNvSpPr>
            <a:spLocks noGrp="1"/>
          </p:cNvSpPr>
          <p:nvPr>
            <p:ph type="sldNum" sz="quarter" idx="11"/>
          </p:nvPr>
        </p:nvSpPr>
        <p:spPr/>
        <p:txBody>
          <a:bodyPr rtlCol="0"/>
          <a:lstStyle/>
          <a:p>
            <a:fld id="{F1267B9D-FA0D-4506-AF5D-B4E94D5CC199}"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97233-6106-44B7-A188-17C3474CAD4E}" type="datetimeFigureOut">
              <a:rPr lang="en-US" smtClean="0"/>
              <a:pPr/>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267B9D-FA0D-4506-AF5D-B4E94D5CC1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7B97233-6106-44B7-A188-17C3474CAD4E}" type="datetimeFigureOut">
              <a:rPr lang="en-US" smtClean="0"/>
              <a:pPr/>
              <a:t>8/2/2017</a:t>
            </a:fld>
            <a:endParaRPr lang="en-US" dirty="0"/>
          </a:p>
        </p:txBody>
      </p:sp>
      <p:sp>
        <p:nvSpPr>
          <p:cNvPr id="22" name="Slide Number Placeholder 21"/>
          <p:cNvSpPr>
            <a:spLocks noGrp="1"/>
          </p:cNvSpPr>
          <p:nvPr>
            <p:ph type="sldNum" sz="quarter" idx="15"/>
          </p:nvPr>
        </p:nvSpPr>
        <p:spPr/>
        <p:txBody>
          <a:bodyPr rtlCol="0"/>
          <a:lstStyle/>
          <a:p>
            <a:fld id="{F1267B9D-FA0D-4506-AF5D-B4E94D5CC199}"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7B97233-6106-44B7-A188-17C3474CAD4E}" type="datetimeFigureOut">
              <a:rPr lang="en-US" smtClean="0"/>
              <a:pPr/>
              <a:t>8/2/2017</a:t>
            </a:fld>
            <a:endParaRPr lang="en-US" dirty="0"/>
          </a:p>
        </p:txBody>
      </p:sp>
      <p:sp>
        <p:nvSpPr>
          <p:cNvPr id="18" name="Slide Number Placeholder 17"/>
          <p:cNvSpPr>
            <a:spLocks noGrp="1"/>
          </p:cNvSpPr>
          <p:nvPr>
            <p:ph type="sldNum" sz="quarter" idx="11"/>
          </p:nvPr>
        </p:nvSpPr>
        <p:spPr/>
        <p:txBody>
          <a:bodyPr rtlCol="0"/>
          <a:lstStyle/>
          <a:p>
            <a:fld id="{F1267B9D-FA0D-4506-AF5D-B4E94D5CC199}"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7B97233-6106-44B7-A188-17C3474CAD4E}" type="datetimeFigureOut">
              <a:rPr lang="en-US" smtClean="0"/>
              <a:pPr/>
              <a:t>8/2/2017</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1267B9D-FA0D-4506-AF5D-B4E94D5CC19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Problem Faced By </a:t>
            </a:r>
            <a:r>
              <a:rPr lang="en-US" dirty="0" err="1" smtClean="0"/>
              <a:t>Urostomates</a:t>
            </a:r>
            <a:r>
              <a:rPr lang="en-US" dirty="0" smtClean="0"/>
              <a:t> In Nepal</a:t>
            </a:r>
            <a:endParaRPr lang="en-US" dirty="0"/>
          </a:p>
        </p:txBody>
      </p:sp>
      <p:sp>
        <p:nvSpPr>
          <p:cNvPr id="3" name="Subtitle 2"/>
          <p:cNvSpPr>
            <a:spLocks noGrp="1"/>
          </p:cNvSpPr>
          <p:nvPr>
            <p:ph type="subTitle" idx="1"/>
          </p:nvPr>
        </p:nvSpPr>
        <p:spPr/>
        <p:txBody>
          <a:bodyPr>
            <a:normAutofit/>
          </a:bodyPr>
          <a:lstStyle/>
          <a:p>
            <a:r>
              <a:rPr lang="en-US" dirty="0" smtClean="0"/>
              <a:t>Shanti Bajracharya</a:t>
            </a:r>
          </a:p>
          <a:p>
            <a:r>
              <a:rPr lang="en-US" dirty="0" smtClean="0"/>
              <a:t>Enterostomal therapist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Case 2 </a:t>
            </a:r>
            <a:br>
              <a:rPr lang="en-US" dirty="0" smtClean="0"/>
            </a:br>
            <a:endParaRPr lang="en-US" dirty="0"/>
          </a:p>
        </p:txBody>
      </p:sp>
      <p:pic>
        <p:nvPicPr>
          <p:cNvPr id="4" name="Picture 2" descr="H:\Photos\Photos of WCET stand\Counselling to depressed ostomate.jpg"/>
          <p:cNvPicPr>
            <a:picLocks noGrp="1" noChangeAspect="1" noChangeArrowheads="1"/>
          </p:cNvPicPr>
          <p:nvPr>
            <p:ph sz="quarter" idx="1"/>
          </p:nvPr>
        </p:nvPicPr>
        <p:blipFill>
          <a:blip r:embed="rId3"/>
          <a:srcRect/>
          <a:stretch>
            <a:fillRect/>
          </a:stretch>
        </p:blipFill>
        <p:spPr bwMode="auto">
          <a:xfrm>
            <a:off x="685800" y="1905000"/>
            <a:ext cx="7467600" cy="4529528"/>
          </a:xfrm>
          <a:prstGeom prst="rect">
            <a:avLst/>
          </a:prstGeom>
          <a:noFill/>
        </p:spPr>
      </p:pic>
      <p:sp>
        <p:nvSpPr>
          <p:cNvPr id="5" name="Rectangle 4"/>
          <p:cNvSpPr/>
          <p:nvPr/>
        </p:nvSpPr>
        <p:spPr>
          <a:xfrm>
            <a:off x="2895600" y="304800"/>
            <a:ext cx="3200400" cy="954107"/>
          </a:xfrm>
          <a:prstGeom prst="rect">
            <a:avLst/>
          </a:prstGeom>
        </p:spPr>
        <p:txBody>
          <a:bodyPr wrap="square">
            <a:spAutoFit/>
          </a:bodyPr>
          <a:lstStyle/>
          <a:p>
            <a:r>
              <a:rPr lang="en-US" sz="2800" dirty="0" smtClean="0"/>
              <a:t>Problem: psycho-social problem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3: 18 yrs/F with congenital VVF undergone </a:t>
            </a:r>
            <a:r>
              <a:rPr lang="en-US" dirty="0" err="1" smtClean="0"/>
              <a:t>ileal</a:t>
            </a:r>
            <a:r>
              <a:rPr lang="en-US" dirty="0" smtClean="0"/>
              <a:t> conduit </a:t>
            </a:r>
            <a:endParaRPr lang="en-US" dirty="0"/>
          </a:p>
        </p:txBody>
      </p:sp>
      <p:pic>
        <p:nvPicPr>
          <p:cNvPr id="6146" name="Picture 2" descr="C:\Users\dell\Desktop\2013-03-08 13.15.46.jpg"/>
          <p:cNvPicPr>
            <a:picLocks noGrp="1" noChangeAspect="1" noChangeArrowheads="1"/>
          </p:cNvPicPr>
          <p:nvPr>
            <p:ph sz="quarter" idx="1"/>
          </p:nvPr>
        </p:nvPicPr>
        <p:blipFill>
          <a:blip r:embed="rId3" cstate="print"/>
          <a:srcRect/>
          <a:stretch>
            <a:fillRect/>
          </a:stretch>
        </p:blipFill>
        <p:spPr bwMode="auto">
          <a:xfrm>
            <a:off x="228600" y="2057400"/>
            <a:ext cx="6034617" cy="4525963"/>
          </a:xfrm>
          <a:prstGeom prst="rect">
            <a:avLst/>
          </a:prstGeom>
          <a:noFill/>
        </p:spPr>
      </p:pic>
      <p:sp>
        <p:nvSpPr>
          <p:cNvPr id="5" name="Rectangle 4"/>
          <p:cNvSpPr/>
          <p:nvPr/>
        </p:nvSpPr>
        <p:spPr>
          <a:xfrm>
            <a:off x="6400800" y="2438400"/>
            <a:ext cx="2377574" cy="954107"/>
          </a:xfrm>
          <a:prstGeom prst="rect">
            <a:avLst/>
          </a:prstGeom>
        </p:spPr>
        <p:txBody>
          <a:bodyPr wrap="none">
            <a:spAutoFit/>
          </a:bodyPr>
          <a:lstStyle/>
          <a:p>
            <a:r>
              <a:rPr lang="en-US" sz="2800" dirty="0" smtClean="0"/>
              <a:t>Problem</a:t>
            </a:r>
            <a:r>
              <a:rPr lang="en-US" sz="2800" baseline="0" dirty="0" smtClean="0"/>
              <a:t>:</a:t>
            </a:r>
          </a:p>
          <a:p>
            <a:r>
              <a:rPr lang="en-US" sz="2800" baseline="0" dirty="0" smtClean="0"/>
              <a:t> poor economy</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2013 pics\2013-03-08 13.16.06.jpg"/>
          <p:cNvPicPr>
            <a:picLocks noGrp="1" noChangeAspect="1" noChangeArrowheads="1"/>
          </p:cNvPicPr>
          <p:nvPr>
            <p:ph sz="quarter" idx="1"/>
          </p:nvPr>
        </p:nvPicPr>
        <p:blipFill>
          <a:blip r:embed="rId2" cstate="print"/>
          <a:stretch>
            <a:fillRect/>
          </a:stretch>
        </p:blipFill>
        <p:spPr bwMode="auto">
          <a:xfrm>
            <a:off x="1173479" y="1295400"/>
            <a:ext cx="6673003" cy="500475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4: traumatic VVF undergone </a:t>
            </a:r>
            <a:r>
              <a:rPr lang="en-US" dirty="0" err="1" smtClean="0"/>
              <a:t>ileal</a:t>
            </a:r>
            <a:r>
              <a:rPr lang="en-US" dirty="0" smtClean="0"/>
              <a:t> conduit</a:t>
            </a:r>
            <a:endParaRPr lang="en-US" dirty="0"/>
          </a:p>
        </p:txBody>
      </p:sp>
      <p:pic>
        <p:nvPicPr>
          <p:cNvPr id="2050" name="Picture 2" descr="F:\2013 pics\2013-03-18 11.57.14.jpg"/>
          <p:cNvPicPr>
            <a:picLocks noGrp="1" noChangeAspect="1" noChangeArrowheads="1"/>
          </p:cNvPicPr>
          <p:nvPr>
            <p:ph sz="quarter" idx="1"/>
          </p:nvPr>
        </p:nvPicPr>
        <p:blipFill>
          <a:blip r:embed="rId3" cstate="print"/>
          <a:srcRect/>
          <a:stretch>
            <a:fillRect/>
          </a:stretch>
        </p:blipFill>
        <p:spPr bwMode="auto">
          <a:xfrm>
            <a:off x="304800" y="1981200"/>
            <a:ext cx="4978400" cy="3733800"/>
          </a:xfrm>
          <a:prstGeom prst="rect">
            <a:avLst/>
          </a:prstGeom>
          <a:noFill/>
        </p:spPr>
      </p:pic>
      <p:sp>
        <p:nvSpPr>
          <p:cNvPr id="7" name="Rectangle 6"/>
          <p:cNvSpPr/>
          <p:nvPr/>
        </p:nvSpPr>
        <p:spPr>
          <a:xfrm>
            <a:off x="5791200" y="2819400"/>
            <a:ext cx="2667000" cy="954107"/>
          </a:xfrm>
          <a:prstGeom prst="rect">
            <a:avLst/>
          </a:prstGeom>
        </p:spPr>
        <p:txBody>
          <a:bodyPr wrap="square">
            <a:spAutoFit/>
          </a:bodyPr>
          <a:lstStyle/>
          <a:p>
            <a:pPr lvl="0"/>
            <a:r>
              <a:rPr lang="en-US" sz="2800" dirty="0" smtClean="0">
                <a:solidFill>
                  <a:prstClr val="black"/>
                </a:solidFill>
              </a:rPr>
              <a:t>Problem: inaccessibility</a:t>
            </a:r>
            <a:endParaRPr lang="en-US" sz="2800"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buNone/>
            </a:pPr>
            <a:r>
              <a:rPr lang="en-US" dirty="0" smtClean="0"/>
              <a:t>Difficulty in application of bag due to stoma </a:t>
            </a:r>
            <a:r>
              <a:rPr lang="en-US" dirty="0" err="1" smtClean="0"/>
              <a:t>siting</a:t>
            </a:r>
            <a:endParaRPr lang="en-US" dirty="0" smtClean="0"/>
          </a:p>
          <a:p>
            <a:pPr>
              <a:buNone/>
            </a:pPr>
            <a:endParaRPr lang="en-US" dirty="0" smtClean="0"/>
          </a:p>
          <a:p>
            <a:r>
              <a:rPr lang="en-US" dirty="0" smtClean="0"/>
              <a:t>Bony prominence</a:t>
            </a:r>
          </a:p>
          <a:p>
            <a:r>
              <a:rPr lang="en-US" dirty="0" smtClean="0"/>
              <a:t>Skin creases</a:t>
            </a:r>
          </a:p>
          <a:p>
            <a:r>
              <a:rPr lang="en-US" dirty="0" smtClean="0"/>
              <a:t> Previous scars</a:t>
            </a:r>
          </a:p>
          <a:p>
            <a:r>
              <a:rPr lang="en-US" dirty="0" smtClean="0"/>
              <a:t>Waist line </a:t>
            </a:r>
          </a:p>
          <a:p>
            <a:r>
              <a:rPr lang="en-US" dirty="0" smtClean="0"/>
              <a:t>inaccessible to patient</a:t>
            </a:r>
          </a:p>
          <a:p>
            <a:r>
              <a:rPr lang="en-US" dirty="0" smtClean="0"/>
              <a:t>Difficulty in</a:t>
            </a:r>
          </a:p>
          <a:p>
            <a:pPr>
              <a:buNone/>
            </a:pPr>
            <a:r>
              <a:rPr lang="en-US" dirty="0" smtClean="0"/>
              <a:t>    visibility to patient</a:t>
            </a:r>
          </a:p>
          <a:p>
            <a:endParaRPr lang="en-US" dirty="0"/>
          </a:p>
        </p:txBody>
      </p:sp>
      <p:pic>
        <p:nvPicPr>
          <p:cNvPr id="11268" name="Picture 4" descr="C:\Users\dell\Desktop\PB180003.JPG"/>
          <p:cNvPicPr>
            <a:picLocks noChangeAspect="1" noChangeArrowheads="1"/>
          </p:cNvPicPr>
          <p:nvPr/>
        </p:nvPicPr>
        <p:blipFill>
          <a:blip r:embed="rId2" cstate="print"/>
          <a:srcRect/>
          <a:stretch>
            <a:fillRect/>
          </a:stretch>
        </p:blipFill>
        <p:spPr bwMode="auto">
          <a:xfrm>
            <a:off x="4267200" y="2286000"/>
            <a:ext cx="3962400" cy="3581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a:t>
            </a:r>
            <a:endParaRPr lang="en-US" dirty="0"/>
          </a:p>
        </p:txBody>
      </p:sp>
      <p:sp>
        <p:nvSpPr>
          <p:cNvPr id="3" name="Content Placeholder 2"/>
          <p:cNvSpPr>
            <a:spLocks noGrp="1"/>
          </p:cNvSpPr>
          <p:nvPr>
            <p:ph sz="quarter" idx="1"/>
          </p:nvPr>
        </p:nvSpPr>
        <p:spPr/>
        <p:txBody>
          <a:bodyPr>
            <a:normAutofit/>
          </a:bodyPr>
          <a:lstStyle/>
          <a:p>
            <a:r>
              <a:rPr lang="en-US" dirty="0" smtClean="0"/>
              <a:t>As Urostomates </a:t>
            </a:r>
            <a:r>
              <a:rPr lang="en-US" dirty="0"/>
              <a:t>live with their stoma and it will always remain as a part of their </a:t>
            </a:r>
            <a:r>
              <a:rPr lang="en-US" dirty="0" smtClean="0"/>
              <a:t>life, </a:t>
            </a:r>
            <a:r>
              <a:rPr lang="en-US" dirty="0"/>
              <a:t>the comfort of their life depends upon their stoma </a:t>
            </a:r>
            <a:r>
              <a:rPr lang="en-US" dirty="0" err="1" smtClean="0"/>
              <a:t>siting</a:t>
            </a:r>
            <a:r>
              <a:rPr lang="en-US" dirty="0" smtClean="0"/>
              <a:t>, </a:t>
            </a:r>
            <a:r>
              <a:rPr lang="en-US" dirty="0"/>
              <a:t>proper </a:t>
            </a:r>
            <a:r>
              <a:rPr lang="en-US" dirty="0" smtClean="0"/>
              <a:t>counseling and adequate information. </a:t>
            </a:r>
            <a:r>
              <a:rPr lang="en-US" dirty="0"/>
              <a:t>Our care and support is really valuable for them.</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colostomies</a:t>
            </a:r>
            <a:endParaRPr lang="en-US" dirty="0"/>
          </a:p>
        </p:txBody>
      </p:sp>
      <p:pic>
        <p:nvPicPr>
          <p:cNvPr id="2050" name="Picture 2" descr="F:\Photos\Ostomy pics\P8244044_Complex colostomy + fistula.jpg"/>
          <p:cNvPicPr>
            <a:picLocks noChangeAspect="1" noChangeArrowheads="1"/>
          </p:cNvPicPr>
          <p:nvPr/>
        </p:nvPicPr>
        <p:blipFill>
          <a:blip r:embed="rId2"/>
          <a:srcRect/>
          <a:stretch>
            <a:fillRect/>
          </a:stretch>
        </p:blipFill>
        <p:spPr bwMode="auto">
          <a:xfrm>
            <a:off x="2590800" y="1447800"/>
            <a:ext cx="3886200" cy="51104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F:\Photos\Photos of WCET stand\Photo No1 .jpg"/>
          <p:cNvPicPr>
            <a:picLocks noChangeAspect="1" noChangeArrowheads="1"/>
          </p:cNvPicPr>
          <p:nvPr/>
        </p:nvPicPr>
        <p:blipFill>
          <a:blip r:embed="rId2"/>
          <a:srcRect/>
          <a:stretch>
            <a:fillRect/>
          </a:stretch>
        </p:blipFill>
        <p:spPr bwMode="auto">
          <a:xfrm>
            <a:off x="914400" y="1560676"/>
            <a:ext cx="6629400" cy="5297324"/>
          </a:xfrm>
          <a:prstGeom prst="rect">
            <a:avLst/>
          </a:prstGeom>
          <a:noFill/>
        </p:spPr>
      </p:pic>
      <p:sp>
        <p:nvSpPr>
          <p:cNvPr id="4" name="Rounded Rectangle 3"/>
          <p:cNvSpPr/>
          <p:nvPr/>
        </p:nvSpPr>
        <p:spPr>
          <a:xfrm>
            <a:off x="3581400" y="4114800"/>
            <a:ext cx="5334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133600"/>
            <a:ext cx="5570116" cy="2585323"/>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a:t>
            </a: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Any question???</a:t>
            </a:r>
            <a:endPar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211763"/>
          </a:xfrm>
        </p:spPr>
        <p:txBody>
          <a:bodyPr>
            <a:normAutofit/>
          </a:bodyPr>
          <a:lstStyle/>
          <a:p>
            <a:pPr>
              <a:buNone/>
            </a:pPr>
            <a:r>
              <a:rPr lang="en-US" b="1" dirty="0" smtClean="0"/>
              <a:t>Urostomy</a:t>
            </a:r>
            <a:r>
              <a:rPr lang="en-US" dirty="0" smtClean="0"/>
              <a:t>- </a:t>
            </a:r>
            <a:r>
              <a:rPr lang="en-US" dirty="0"/>
              <a:t>it is a simple and artificial opening in urinary tract on the body surface. Commonest urostomy is the ileal conduit. It is done for various reasons out of which the commonest ones are as follows</a:t>
            </a:r>
          </a:p>
          <a:p>
            <a:pPr lvl="0"/>
            <a:r>
              <a:rPr lang="en-US" dirty="0"/>
              <a:t>Carcinoma of bladder</a:t>
            </a:r>
          </a:p>
          <a:p>
            <a:pPr lvl="0"/>
            <a:r>
              <a:rPr lang="en-US" dirty="0"/>
              <a:t>Vesico vaginal fistula</a:t>
            </a:r>
          </a:p>
          <a:p>
            <a:pPr lvl="0"/>
            <a:r>
              <a:rPr lang="en-US" dirty="0"/>
              <a:t>Neurogenic bladder</a:t>
            </a:r>
          </a:p>
          <a:p>
            <a:pPr lvl="0"/>
            <a:r>
              <a:rPr lang="en-US" dirty="0"/>
              <a:t>Severe blaader and urethral injuries</a:t>
            </a:r>
          </a:p>
          <a:p>
            <a:pPr lvl="0"/>
            <a:r>
              <a:rPr lang="en-US" dirty="0"/>
              <a:t>Ectopic bladder</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Current statistics of urostomates</a:t>
            </a:r>
            <a:r>
              <a:rPr lang="en-US" dirty="0" smtClean="0"/>
              <a:t/>
            </a:r>
            <a:br>
              <a:rPr lang="en-US" dirty="0" smtClean="0"/>
            </a:br>
            <a:endParaRPr lang="en-US" dirty="0"/>
          </a:p>
        </p:txBody>
      </p:sp>
      <p:sp>
        <p:nvSpPr>
          <p:cNvPr id="3" name="Content Placeholder 2"/>
          <p:cNvSpPr>
            <a:spLocks noGrp="1"/>
          </p:cNvSpPr>
          <p:nvPr>
            <p:ph sz="quarter" idx="1"/>
          </p:nvPr>
        </p:nvSpPr>
        <p:spPr>
          <a:xfrm>
            <a:off x="457200" y="1143000"/>
            <a:ext cx="8229600" cy="4983163"/>
          </a:xfrm>
        </p:spPr>
        <p:txBody>
          <a:bodyPr>
            <a:normAutofit/>
          </a:bodyPr>
          <a:lstStyle/>
          <a:p>
            <a:pPr>
              <a:buNone/>
            </a:pPr>
            <a:r>
              <a:rPr lang="en-US" dirty="0" smtClean="0"/>
              <a:t>    Total Stoma patients who are under my care till date – around </a:t>
            </a:r>
            <a:r>
              <a:rPr lang="en-US" b="1" dirty="0" smtClean="0"/>
              <a:t>4500 </a:t>
            </a:r>
          </a:p>
          <a:p>
            <a:pPr>
              <a:buNone/>
            </a:pPr>
            <a:r>
              <a:rPr lang="en-US" dirty="0"/>
              <a:t> </a:t>
            </a:r>
            <a:r>
              <a:rPr lang="en-US" dirty="0" smtClean="0"/>
              <a:t>   urostomates- </a:t>
            </a:r>
            <a:r>
              <a:rPr lang="en-US" b="1" dirty="0" smtClean="0"/>
              <a:t>1800</a:t>
            </a:r>
          </a:p>
          <a:p>
            <a:pPr>
              <a:buNone/>
            </a:pPr>
            <a:r>
              <a:rPr lang="en-US" dirty="0"/>
              <a:t> </a:t>
            </a:r>
            <a:r>
              <a:rPr lang="en-US" dirty="0" smtClean="0"/>
              <a:t>  </a:t>
            </a:r>
          </a:p>
          <a:p>
            <a:pPr>
              <a:buNone/>
            </a:pPr>
            <a:r>
              <a:rPr lang="en-US" dirty="0"/>
              <a:t> </a:t>
            </a:r>
            <a:r>
              <a:rPr lang="en-US" dirty="0" smtClean="0"/>
              <a:t>   Out of all the urostomates following were the indications for their urostomy.</a:t>
            </a:r>
          </a:p>
          <a:p>
            <a:pPr lvl="0"/>
            <a:r>
              <a:rPr lang="en-US" dirty="0" smtClean="0"/>
              <a:t>Bladder carcinoma---1685</a:t>
            </a:r>
          </a:p>
          <a:p>
            <a:pPr lvl="0"/>
            <a:r>
              <a:rPr lang="en-US" dirty="0" smtClean="0"/>
              <a:t>Neurogenic bladder----55</a:t>
            </a:r>
          </a:p>
          <a:p>
            <a:pPr lvl="0"/>
            <a:r>
              <a:rPr lang="en-US" dirty="0" smtClean="0"/>
              <a:t>Ectopic bladder ---30</a:t>
            </a:r>
          </a:p>
          <a:p>
            <a:pPr lvl="0"/>
            <a:r>
              <a:rPr lang="en-US" dirty="0" smtClean="0"/>
              <a:t>Traumatic VVF---25</a:t>
            </a:r>
          </a:p>
          <a:p>
            <a:pPr lvl="0"/>
            <a:r>
              <a:rPr lang="en-US" dirty="0" smtClean="0"/>
              <a:t>congenital VVF----5</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Ongoing care in Nepal</a:t>
            </a:r>
            <a:endParaRPr lang="en-US" dirty="0"/>
          </a:p>
        </p:txBody>
      </p:sp>
      <p:sp>
        <p:nvSpPr>
          <p:cNvPr id="3" name="Content Placeholder 2"/>
          <p:cNvSpPr>
            <a:spLocks noGrp="1"/>
          </p:cNvSpPr>
          <p:nvPr>
            <p:ph sz="quarter" idx="1"/>
          </p:nvPr>
        </p:nvSpPr>
        <p:spPr/>
        <p:txBody>
          <a:bodyPr>
            <a:normAutofit/>
          </a:bodyPr>
          <a:lstStyle/>
          <a:p>
            <a:r>
              <a:rPr lang="en-US" dirty="0" smtClean="0"/>
              <a:t>Stoma care started in Nepal since 1996. Since 18 years the service has been continuous, unoccluded and progressing with the help of different international and national support.</a:t>
            </a:r>
          </a:p>
          <a:p>
            <a:r>
              <a:rPr lang="en-US" dirty="0" smtClean="0"/>
              <a:t>Currently stoma care is being run at two places in Kathmandu. One is at B&amp;B hospital, Gwarko and other at NOA( Nepal Ostomy Association), kumaripati.</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Nepal </a:t>
            </a:r>
            <a:r>
              <a:rPr lang="en-US" dirty="0" err="1" smtClean="0"/>
              <a:t>Ostomy</a:t>
            </a:r>
            <a:r>
              <a:rPr lang="en-US" dirty="0" smtClean="0"/>
              <a:t> Association</a:t>
            </a:r>
            <a:endParaRPr lang="en-US" dirty="0"/>
          </a:p>
        </p:txBody>
      </p:sp>
      <p:pic>
        <p:nvPicPr>
          <p:cNvPr id="8194" name="Picture 2" descr="G:\Photos\NOA 2011\DSC02005.JPG"/>
          <p:cNvPicPr>
            <a:picLocks noGrp="1" noChangeAspect="1" noChangeArrowheads="1"/>
          </p:cNvPicPr>
          <p:nvPr>
            <p:ph sz="quarter" idx="1"/>
          </p:nvPr>
        </p:nvPicPr>
        <p:blipFill>
          <a:blip r:embed="rId2" cstate="print"/>
          <a:stretch>
            <a:fillRect/>
          </a:stretch>
        </p:blipFill>
        <p:spPr bwMode="auto">
          <a:xfrm>
            <a:off x="5638800" y="1600200"/>
            <a:ext cx="2895600" cy="4876799"/>
          </a:xfrm>
          <a:prstGeom prst="rect">
            <a:avLst/>
          </a:prstGeom>
          <a:noFill/>
        </p:spPr>
      </p:pic>
      <p:pic>
        <p:nvPicPr>
          <p:cNvPr id="1026" name="Picture 2" descr="F:\Photos\Ostomy\P1033397.JPG"/>
          <p:cNvPicPr>
            <a:picLocks noChangeAspect="1" noChangeArrowheads="1"/>
          </p:cNvPicPr>
          <p:nvPr/>
        </p:nvPicPr>
        <p:blipFill>
          <a:blip r:embed="rId3" cstate="print"/>
          <a:srcRect/>
          <a:stretch>
            <a:fillRect/>
          </a:stretch>
        </p:blipFill>
        <p:spPr bwMode="auto">
          <a:xfrm>
            <a:off x="304800" y="1600200"/>
            <a:ext cx="5105400" cy="4876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G:\B &amp; B Hospit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b="1" dirty="0" smtClean="0"/>
              <a:t>    Few </a:t>
            </a:r>
            <a:r>
              <a:rPr lang="en-US" b="1" dirty="0"/>
              <a:t>of the examples of urinary diversions and various problems faced by them.</a:t>
            </a:r>
            <a:endParaRPr lang="en-US" dirty="0"/>
          </a:p>
          <a:p>
            <a:pPr lvl="0"/>
            <a:r>
              <a:rPr lang="en-US" dirty="0"/>
              <a:t>Case one is of ectopic bladder (lack of information)</a:t>
            </a:r>
          </a:p>
          <a:p>
            <a:pPr lvl="0"/>
            <a:r>
              <a:rPr lang="en-US" dirty="0"/>
              <a:t>Case two is about congenital vesico vaginal fistula(poor economy)</a:t>
            </a:r>
          </a:p>
          <a:p>
            <a:pPr lvl="0"/>
            <a:r>
              <a:rPr lang="en-US" dirty="0"/>
              <a:t>Case three is about traumatic vesicovaginal fistula (poor health facility and lack of transportation)</a:t>
            </a:r>
          </a:p>
          <a:p>
            <a:pPr lvl="0"/>
            <a:r>
              <a:rPr lang="en-US" dirty="0"/>
              <a:t>Case four is about wrong stoma </a:t>
            </a:r>
            <a:r>
              <a:rPr lang="en-US" dirty="0" err="1" smtClean="0"/>
              <a:t>siting</a:t>
            </a:r>
            <a:endParaRPr lang="en-US" dirty="0" smtClean="0"/>
          </a:p>
          <a:p>
            <a:pPr lvl="0"/>
            <a:r>
              <a:rPr lang="en-US" dirty="0" smtClean="0"/>
              <a:t>Case five is social problem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1: ectopic bladder undergone </a:t>
            </a:r>
            <a:r>
              <a:rPr lang="en-US" dirty="0" err="1" smtClean="0"/>
              <a:t>ileal</a:t>
            </a:r>
            <a:r>
              <a:rPr lang="en-US" dirty="0" smtClean="0"/>
              <a:t> conduit</a:t>
            </a:r>
            <a:endParaRPr lang="en-US" dirty="0"/>
          </a:p>
        </p:txBody>
      </p:sp>
      <p:pic>
        <p:nvPicPr>
          <p:cNvPr id="4098" name="Picture 2" descr="C:\Users\dell\Desktop\Mvc-764s.jpg"/>
          <p:cNvPicPr>
            <a:picLocks noGrp="1" noChangeAspect="1" noChangeArrowheads="1"/>
          </p:cNvPicPr>
          <p:nvPr>
            <p:ph sz="quarter" idx="1"/>
          </p:nvPr>
        </p:nvPicPr>
        <p:blipFill>
          <a:blip r:embed="rId3" cstate="print"/>
          <a:srcRect/>
          <a:stretch>
            <a:fillRect/>
          </a:stretch>
        </p:blipFill>
        <p:spPr bwMode="auto">
          <a:xfrm>
            <a:off x="1066800" y="1828800"/>
            <a:ext cx="4394200" cy="4216400"/>
          </a:xfrm>
          <a:prstGeom prst="rect">
            <a:avLst/>
          </a:prstGeom>
          <a:noFill/>
        </p:spPr>
      </p:pic>
      <p:sp>
        <p:nvSpPr>
          <p:cNvPr id="5" name="Rectangle 4"/>
          <p:cNvSpPr/>
          <p:nvPr/>
        </p:nvSpPr>
        <p:spPr>
          <a:xfrm>
            <a:off x="5715000" y="3124200"/>
            <a:ext cx="2623475" cy="954107"/>
          </a:xfrm>
          <a:prstGeom prst="rect">
            <a:avLst/>
          </a:prstGeom>
        </p:spPr>
        <p:txBody>
          <a:bodyPr wrap="square">
            <a:spAutoFit/>
          </a:bodyPr>
          <a:lstStyle/>
          <a:p>
            <a:r>
              <a:rPr lang="en-US" sz="2800" dirty="0" smtClean="0"/>
              <a:t>Problem: lack of </a:t>
            </a:r>
          </a:p>
          <a:p>
            <a:r>
              <a:rPr lang="en-US" sz="2800" dirty="0" smtClean="0"/>
              <a:t>information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dell\Desktop\Mvc-766s.jpg"/>
          <p:cNvPicPr>
            <a:picLocks noGrp="1" noChangeAspect="1" noChangeArrowheads="1"/>
          </p:cNvPicPr>
          <p:nvPr>
            <p:ph sz="quarter" idx="1"/>
          </p:nvPr>
        </p:nvPicPr>
        <p:blipFill>
          <a:blip r:embed="rId2" cstate="print"/>
          <a:stretch>
            <a:fillRect/>
          </a:stretch>
        </p:blipFill>
        <p:spPr bwMode="auto">
          <a:xfrm>
            <a:off x="4912013" y="1600200"/>
            <a:ext cx="3409456" cy="4571999"/>
          </a:xfrm>
          <a:prstGeom prst="rect">
            <a:avLst/>
          </a:prstGeom>
          <a:noFill/>
        </p:spPr>
      </p:pic>
      <p:pic>
        <p:nvPicPr>
          <p:cNvPr id="5123" name="Picture 3" descr="C:\Users\dell\Desktop\Mvc-765s.jpg"/>
          <p:cNvPicPr>
            <a:picLocks noChangeAspect="1" noChangeArrowheads="1"/>
          </p:cNvPicPr>
          <p:nvPr/>
        </p:nvPicPr>
        <p:blipFill>
          <a:blip r:embed="rId3" cstate="print"/>
          <a:srcRect/>
          <a:stretch>
            <a:fillRect/>
          </a:stretch>
        </p:blipFill>
        <p:spPr bwMode="auto">
          <a:xfrm>
            <a:off x="838200" y="1600200"/>
            <a:ext cx="3733800" cy="4572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300</TotalTime>
  <Words>380</Words>
  <Application>Microsoft Office PowerPoint</Application>
  <PresentationFormat>On-screen Show (4:3)</PresentationFormat>
  <Paragraphs>58</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Problem Faced By Urostomates In Nepal</vt:lpstr>
      <vt:lpstr>PowerPoint Presentation</vt:lpstr>
      <vt:lpstr>Current statistics of urostomates </vt:lpstr>
      <vt:lpstr>Ongoing care in Nepal</vt:lpstr>
      <vt:lpstr>Nepal Ostomy Association</vt:lpstr>
      <vt:lpstr>PowerPoint Presentation</vt:lpstr>
      <vt:lpstr>PowerPoint Presentation</vt:lpstr>
      <vt:lpstr>Case 1: ectopic bladder undergone ileal conduit</vt:lpstr>
      <vt:lpstr>PowerPoint Presentation</vt:lpstr>
      <vt:lpstr>Case 2  </vt:lpstr>
      <vt:lpstr>Case 3: 18 yrs/F with congenital VVF undergone ileal conduit </vt:lpstr>
      <vt:lpstr>PowerPoint Presentation</vt:lpstr>
      <vt:lpstr>Case 4: traumatic VVF undergone ileal conduit</vt:lpstr>
      <vt:lpstr>PowerPoint Presentation</vt:lpstr>
      <vt:lpstr>Conclusion</vt:lpstr>
      <vt:lpstr>Complex colostomies</vt:lpstr>
      <vt:lpstr>PowerPoint Presentation</vt:lpstr>
      <vt:lpstr>PowerPoint Presentation</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Urostomy care in nepal</dc:title>
  <dc:creator>dell1</dc:creator>
  <cp:lastModifiedBy>jec</cp:lastModifiedBy>
  <cp:revision>35</cp:revision>
  <dcterms:created xsi:type="dcterms:W3CDTF">2013-03-30T05:34:31Z</dcterms:created>
  <dcterms:modified xsi:type="dcterms:W3CDTF">2017-08-01T20:41:02Z</dcterms:modified>
</cp:coreProperties>
</file>